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8" r:id="rId3"/>
    <p:sldId id="264" r:id="rId4"/>
    <p:sldId id="262" r:id="rId5"/>
    <p:sldId id="271" r:id="rId6"/>
    <p:sldId id="272" r:id="rId7"/>
    <p:sldId id="270" r:id="rId8"/>
    <p:sldId id="268" r:id="rId9"/>
    <p:sldId id="267" r:id="rId10"/>
    <p:sldId id="275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  <a:srgbClr val="FF9300"/>
    <a:srgbClr val="FF40FF"/>
    <a:srgbClr val="FF85FF"/>
    <a:srgbClr val="069C4B"/>
    <a:srgbClr val="009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72F261-5847-224B-A232-03043E906045}" v="131" dt="2021-05-07T18:44:13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717"/>
  </p:normalViewPr>
  <p:slideViewPr>
    <p:cSldViewPr snapToGrid="0">
      <p:cViewPr varScale="1">
        <p:scale>
          <a:sx n="106" d="100"/>
          <a:sy n="106" d="100"/>
        </p:scale>
        <p:origin x="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9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rinka Jurčević" userId="0b24b88d-47f3-4db2-ad81-ac8a28adbcb8" providerId="ADAL" clId="{0772F261-5847-224B-A232-03043E906045}"/>
    <pc:docChg chg="modSld">
      <pc:chgData name="Zrinka Jurčević" userId="0b24b88d-47f3-4db2-ad81-ac8a28adbcb8" providerId="ADAL" clId="{0772F261-5847-224B-A232-03043E906045}" dt="2021-05-09T18:28:06.688" v="0" actId="1076"/>
      <pc:docMkLst>
        <pc:docMk/>
      </pc:docMkLst>
      <pc:sldChg chg="modSp mod">
        <pc:chgData name="Zrinka Jurčević" userId="0b24b88d-47f3-4db2-ad81-ac8a28adbcb8" providerId="ADAL" clId="{0772F261-5847-224B-A232-03043E906045}" dt="2021-05-09T18:28:06.688" v="0" actId="1076"/>
        <pc:sldMkLst>
          <pc:docMk/>
          <pc:sldMk cId="2961379838" sldId="258"/>
        </pc:sldMkLst>
        <pc:spChg chg="mod">
          <ac:chgData name="Zrinka Jurčević" userId="0b24b88d-47f3-4db2-ad81-ac8a28adbcb8" providerId="ADAL" clId="{0772F261-5847-224B-A232-03043E906045}" dt="2021-05-09T18:28:06.688" v="0" actId="1076"/>
          <ac:spMkLst>
            <pc:docMk/>
            <pc:sldMk cId="2961379838" sldId="258"/>
            <ac:spMk id="1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C5467-5353-7E40-AF48-67B9B4EE882D}" type="datetimeFigureOut">
              <a:rPr lang="en-HR" smtClean="0"/>
              <a:t>09.05.2021.</a:t>
            </a:fld>
            <a:endParaRPr lang="en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B8163-4E33-3F4C-A349-CA365156D5D4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078305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B8163-4E33-3F4C-A349-CA365156D5D4}" type="slidenum">
              <a:rPr lang="en-HR" smtClean="0"/>
              <a:t>4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933015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Uredite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374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249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192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962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636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593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991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943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174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6774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4843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918A7-E42B-400C-A29A-C198A9D7A094}" type="datetimeFigureOut">
              <a:rPr lang="hr-HR" smtClean="0"/>
              <a:t>09.05.2021.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8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hyperlink" Target="https://www.e-sfera.hr/dodatni-digitalni-sadrzaji/3b664808-8ed2-47e7-bef0-142ab21f3b78/" TargetMode="Externa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"/>
          <a:stretch/>
        </p:blipFill>
        <p:spPr>
          <a:xfrm>
            <a:off x="-18748" y="0"/>
            <a:ext cx="12210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86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022368" y="1223655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555" y="5436646"/>
            <a:ext cx="1864561" cy="704488"/>
          </a:xfrm>
          <a:prstGeom prst="rect">
            <a:avLst/>
          </a:prstGeom>
        </p:spPr>
      </p:pic>
      <p:pic>
        <p:nvPicPr>
          <p:cNvPr id="8" name="Google Shape;299;p24">
            <a:hlinkClick r:id="rId5"/>
            <a:extLst>
              <a:ext uri="{FF2B5EF4-FFF2-40B4-BE49-F238E27FC236}">
                <a16:creationId xmlns:a16="http://schemas.microsoft.com/office/drawing/2014/main" id="{55E966A6-59EB-634D-A08B-DA6BC33DB7A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24066" r="27775" b="26702"/>
          <a:stretch/>
        </p:blipFill>
        <p:spPr>
          <a:xfrm>
            <a:off x="7623293" y="2560050"/>
            <a:ext cx="2631877" cy="10736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B4513833-C872-D94A-A9E3-25DD112A2A55}"/>
              </a:ext>
            </a:extLst>
          </p:cNvPr>
          <p:cNvSpPr txBox="1"/>
          <p:nvPr/>
        </p:nvSpPr>
        <p:spPr>
          <a:xfrm>
            <a:off x="8063785" y="185888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0FE9C2-85AC-F74C-BAAF-C0322AA4BB5E}"/>
              </a:ext>
            </a:extLst>
          </p:cNvPr>
          <p:cNvSpPr txBox="1"/>
          <p:nvPr/>
        </p:nvSpPr>
        <p:spPr>
          <a:xfrm>
            <a:off x="1593701" y="3174027"/>
            <a:ext cx="403371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dirty="0"/>
              <a:t>Poslušaj audiosažetak nastavne jedinice. Utvrdi znanje, a zatim samostalno ponovi najvažnije.</a:t>
            </a:r>
            <a:r>
              <a:rPr lang="en-US" sz="2800" dirty="0"/>
              <a:t> </a:t>
            </a:r>
            <a:endParaRPr lang="en-HR" sz="2800" dirty="0"/>
          </a:p>
        </p:txBody>
      </p:sp>
      <p:pic>
        <p:nvPicPr>
          <p:cNvPr id="18" name="Picture 17" descr="Icon&#10;&#10;Description automatically generated with low confidence">
            <a:extLst>
              <a:ext uri="{FF2B5EF4-FFF2-40B4-BE49-F238E27FC236}">
                <a16:creationId xmlns:a16="http://schemas.microsoft.com/office/drawing/2014/main" id="{45B7A09B-FA6E-ED45-AC42-C1E5DA61F1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838" y="974355"/>
            <a:ext cx="1559441" cy="2011799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313046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Sponsor — UIC Summer Institute on Sustainability and Energy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3" r="16995" b="-1"/>
          <a:stretch/>
        </p:blipFill>
        <p:spPr bwMode="auto">
          <a:xfrm>
            <a:off x="6103088" y="0"/>
            <a:ext cx="6088912" cy="587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6193" y="-2659105"/>
            <a:ext cx="6873789" cy="12192000"/>
          </a:xfrm>
          <a:prstGeom prst="rect">
            <a:avLst/>
          </a:prstGeom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2" y="3318560"/>
            <a:ext cx="2736906" cy="270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Orange Circle Logo - Free image on Pixabay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918" y="4444039"/>
            <a:ext cx="750775" cy="74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niOkvir 12"/>
          <p:cNvSpPr txBox="1"/>
          <p:nvPr/>
        </p:nvSpPr>
        <p:spPr>
          <a:xfrm>
            <a:off x="8278019" y="3313393"/>
            <a:ext cx="2913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udžbenik hrvatskoga jezika u osmome razredu osnovne škole</a:t>
            </a:r>
          </a:p>
        </p:txBody>
      </p:sp>
      <p:pic>
        <p:nvPicPr>
          <p:cNvPr id="14" name="Picture 8" descr="e-sfera.hr ‐ platforma udžbenika Školske knjig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4" b="28909"/>
          <a:stretch/>
        </p:blipFill>
        <p:spPr bwMode="auto">
          <a:xfrm>
            <a:off x="8569119" y="5568994"/>
            <a:ext cx="2489706" cy="53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Slika 14"/>
          <p:cNvPicPr>
            <a:picLocks noChangeAspect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124" y="2587714"/>
            <a:ext cx="2088115" cy="788954"/>
          </a:xfrm>
          <a:prstGeom prst="rect">
            <a:avLst/>
          </a:prstGeom>
        </p:spPr>
      </p:pic>
      <p:pic>
        <p:nvPicPr>
          <p:cNvPr id="1026" name="Picture 2" descr="Cuadrilla Images, Stock Photos &amp; Vectors | Shutterstoc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953" y="835842"/>
            <a:ext cx="4764604" cy="342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0131">
            <a:off x="2412738" y="645836"/>
            <a:ext cx="3606334" cy="356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02" y="3898168"/>
            <a:ext cx="1105121" cy="109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niOkvir 15"/>
          <p:cNvSpPr txBox="1"/>
          <p:nvPr/>
        </p:nvSpPr>
        <p:spPr>
          <a:xfrm>
            <a:off x="7991552" y="1214598"/>
            <a:ext cx="354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>
                <a:solidFill>
                  <a:schemeClr val="accent6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Problemski članak</a:t>
            </a:r>
          </a:p>
        </p:txBody>
      </p:sp>
    </p:spTree>
    <p:extLst>
      <p:ext uri="{BB962C8B-B14F-4D97-AF65-F5344CB8AC3E}">
        <p14:creationId xmlns:p14="http://schemas.microsoft.com/office/powerpoint/2010/main" val="296137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317827" y="908054"/>
            <a:ext cx="4832376" cy="477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817" y="5206980"/>
            <a:ext cx="1864561" cy="704488"/>
          </a:xfrm>
          <a:prstGeom prst="rect">
            <a:avLst/>
          </a:prstGeom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58B5B528-7EC9-D347-9C3A-C92F416B13F6}"/>
              </a:ext>
            </a:extLst>
          </p:cNvPr>
          <p:cNvSpPr txBox="1"/>
          <p:nvPr/>
        </p:nvSpPr>
        <p:spPr>
          <a:xfrm>
            <a:off x="8965515" y="1287527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POVEŽI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FF2125-00A0-A746-934B-C325898D20D1}"/>
              </a:ext>
            </a:extLst>
          </p:cNvPr>
          <p:cNvSpPr txBox="1"/>
          <p:nvPr/>
        </p:nvSpPr>
        <p:spPr>
          <a:xfrm>
            <a:off x="8190101" y="2735864"/>
            <a:ext cx="300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H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D259C8-A381-6B4B-B993-C4B27B238F1F}"/>
              </a:ext>
            </a:extLst>
          </p:cNvPr>
          <p:cNvSpPr/>
          <p:nvPr/>
        </p:nvSpPr>
        <p:spPr>
          <a:xfrm>
            <a:off x="8021512" y="2200680"/>
            <a:ext cx="36378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Po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čemu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se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komentar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razlikuje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od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vijesti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izvješća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ali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svih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ostalih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novinskih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vrsta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8" name="Picture 7" descr="A picture containing website&#10;&#10;Description automatically generated">
            <a:extLst>
              <a:ext uri="{FF2B5EF4-FFF2-40B4-BE49-F238E27FC236}">
                <a16:creationId xmlns:a16="http://schemas.microsoft.com/office/drawing/2014/main" id="{C0C15657-0D55-A24D-84D2-5CE1DE8CBF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223">
            <a:off x="1921980" y="486064"/>
            <a:ext cx="4217033" cy="584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95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using a computer&#10;&#10;Description automatically generated with low confidence">
            <a:extLst>
              <a:ext uri="{FF2B5EF4-FFF2-40B4-BE49-F238E27FC236}">
                <a16:creationId xmlns:a16="http://schemas.microsoft.com/office/drawing/2014/main" id="{CC953588-7147-F949-AAEC-1D2C58AB5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01" y="1717306"/>
            <a:ext cx="4705969" cy="4237713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613716" y="1356182"/>
            <a:ext cx="4169681" cy="41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606" y="5250531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487397" y="1771448"/>
            <a:ext cx="2512468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PRIPREMI 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7769EA-3D83-6E45-8E71-26862E8B1FC0}"/>
              </a:ext>
            </a:extLst>
          </p:cNvPr>
          <p:cNvSpPr txBox="1"/>
          <p:nvPr/>
        </p:nvSpPr>
        <p:spPr>
          <a:xfrm>
            <a:off x="8573339" y="2627828"/>
            <a:ext cx="2167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HR" sz="2800" b="1" dirty="0">
              <a:solidFill>
                <a:srgbClr val="069C4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248B2B-3748-4B4E-801E-547CEE7F9E30}"/>
              </a:ext>
            </a:extLst>
          </p:cNvPr>
          <p:cNvSpPr txBox="1"/>
          <p:nvPr/>
        </p:nvSpPr>
        <p:spPr>
          <a:xfrm>
            <a:off x="8056220" y="2877443"/>
            <a:ext cx="33748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dirty="0"/>
              <a:t>Pročitaj problemski članak. Koji je problem iznesen?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156180-3D9E-1346-8D36-312ADF0C4C70}"/>
              </a:ext>
            </a:extLst>
          </p:cNvPr>
          <p:cNvSpPr/>
          <p:nvPr/>
        </p:nvSpPr>
        <p:spPr>
          <a:xfrm>
            <a:off x="1724894" y="674085"/>
            <a:ext cx="91278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Što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 se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dogodilo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 s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jezičnim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zakonima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na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internetu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? </a:t>
            </a:r>
            <a:r>
              <a:rPr lang="en-US" sz="2800" b="1" dirty="0" err="1">
                <a:solidFill>
                  <a:srgbClr val="FF9300"/>
                </a:solidFill>
                <a:latin typeface="Calibri" panose="020F0502020204030204" pitchFamily="34" charset="0"/>
              </a:rPr>
              <a:t>Slovojed</a:t>
            </a:r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!</a:t>
            </a:r>
            <a:endParaRPr lang="en-US" sz="2800" b="1" dirty="0">
              <a:solidFill>
                <a:srgbClr val="FF9300"/>
              </a:solidFill>
            </a:endParaRPr>
          </a:p>
          <a:p>
            <a:r>
              <a:rPr lang="en-US" sz="2800" b="1" dirty="0">
                <a:solidFill>
                  <a:srgbClr val="FF9300"/>
                </a:solidFill>
                <a:latin typeface="Calibri" panose="020F0502020204030204" pitchFamily="34" charset="0"/>
              </a:rPr>
              <a:t>ČOVJEČE, VIŠE „NZM“ ŠTO PRIČAŠ!</a:t>
            </a:r>
            <a:endParaRPr lang="en-US" sz="2800" b="1" dirty="0">
              <a:solidFill>
                <a:srgbClr val="FF9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84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536329" y="1381902"/>
            <a:ext cx="4297616" cy="424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346" y="531177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72396" y="1370198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85A830-BA84-CE4B-A0CD-28F1D073CCF1}"/>
              </a:ext>
            </a:extLst>
          </p:cNvPr>
          <p:cNvSpPr txBox="1"/>
          <p:nvPr/>
        </p:nvSpPr>
        <p:spPr>
          <a:xfrm>
            <a:off x="8638377" y="1988541"/>
            <a:ext cx="21954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0B050"/>
                </a:solidFill>
              </a:rPr>
              <a:t>PROBLEMSKI ČLANAK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C9624B-AAB3-5045-AC26-84D743A117BD}"/>
              </a:ext>
            </a:extLst>
          </p:cNvPr>
          <p:cNvSpPr txBox="1"/>
          <p:nvPr/>
        </p:nvSpPr>
        <p:spPr>
          <a:xfrm>
            <a:off x="1792224" y="634335"/>
            <a:ext cx="824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Što je problemski članak? Što je tema problemskog članka?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8DED7AC-59DD-874D-89C3-FDC46A4F56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1" y="1790081"/>
            <a:ext cx="2221400" cy="282881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E599BA-B472-0C4C-AFA2-6D5DE0D9ECE3}"/>
              </a:ext>
            </a:extLst>
          </p:cNvPr>
          <p:cNvSpPr/>
          <p:nvPr/>
        </p:nvSpPr>
        <p:spPr>
          <a:xfrm>
            <a:off x="8068050" y="2932632"/>
            <a:ext cx="32341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Novinski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tekst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kojemu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tema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neki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problem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aktualna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društvena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pojava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endParaRPr lang="en-H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113FFD-09BA-7D4E-B919-7A712E630C8A}"/>
              </a:ext>
            </a:extLst>
          </p:cNvPr>
          <p:cNvSpPr/>
          <p:nvPr/>
        </p:nvSpPr>
        <p:spPr>
          <a:xfrm>
            <a:off x="2577682" y="1954973"/>
            <a:ext cx="466293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istražuje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sz="2800" b="1" dirty="0" err="1">
                <a:solidFill>
                  <a:srgbClr val="FF7E79"/>
                </a:solidFill>
                <a:latin typeface="Calibri" panose="020F0502020204030204" pitchFamily="34" charset="0"/>
              </a:rPr>
              <a:t>oblike</a:t>
            </a:r>
            <a:r>
              <a:rPr lang="en-US" sz="2800" b="1" dirty="0">
                <a:solidFill>
                  <a:srgbClr val="FF7E79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2800" dirty="0">
                <a:latin typeface="Calibri" panose="020F0502020204030204" pitchFamily="34" charset="0"/>
              </a:rPr>
              <a:t>-</a:t>
            </a:r>
            <a:r>
              <a:rPr lang="en-US" sz="2800" b="1" dirty="0">
                <a:solidFill>
                  <a:srgbClr val="FF7E79"/>
                </a:solidFill>
                <a:latin typeface="Calibri" panose="020F0502020204030204" pitchFamily="34" charset="0"/>
              </a:rPr>
              <a:t>  </a:t>
            </a:r>
            <a:r>
              <a:rPr lang="en-US" sz="2800" b="1" dirty="0" err="1">
                <a:solidFill>
                  <a:srgbClr val="FF7E79"/>
                </a:solidFill>
                <a:latin typeface="Calibri" panose="020F0502020204030204" pitchFamily="34" charset="0"/>
              </a:rPr>
              <a:t>uzroke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nastanka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endParaRPr lang="en-US" sz="2800" dirty="0">
              <a:latin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</a:rPr>
              <a:t>-  </a:t>
            </a:r>
            <a:r>
              <a:rPr lang="en-US" sz="2800" b="1" dirty="0" err="1">
                <a:solidFill>
                  <a:srgbClr val="FF7E79"/>
                </a:solidFill>
                <a:latin typeface="Calibri" panose="020F0502020204030204" pitchFamily="34" charset="0"/>
              </a:rPr>
              <a:t>posljedice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mogućnosti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7E79"/>
                </a:solidFill>
                <a:latin typeface="Calibri" panose="020F0502020204030204" pitchFamily="34" charset="0"/>
              </a:rPr>
              <a:t>rješavanja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problema</a:t>
            </a:r>
            <a:endParaRPr 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241585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243559" y="1358436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346" y="531177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72396" y="151541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D2A4B8-086F-9647-9128-D32FD9CC50F1}"/>
              </a:ext>
            </a:extLst>
          </p:cNvPr>
          <p:cNvSpPr txBox="1"/>
          <p:nvPr/>
        </p:nvSpPr>
        <p:spPr>
          <a:xfrm>
            <a:off x="8748934" y="2541307"/>
            <a:ext cx="27292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00B050"/>
                </a:solidFill>
              </a:rPr>
              <a:t>STRUKTURA PROBLEMSKOG ČLANKA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F104B8-E071-AB4A-B592-B7E77D2AC8C3}"/>
              </a:ext>
            </a:extLst>
          </p:cNvPr>
          <p:cNvSpPr txBox="1"/>
          <p:nvPr/>
        </p:nvSpPr>
        <p:spPr>
          <a:xfrm>
            <a:off x="2194560" y="502458"/>
            <a:ext cx="7242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Od kojih se dijelova sastoji problemski članak? Što pišeš u kojem dijelu?</a:t>
            </a:r>
          </a:p>
        </p:txBody>
      </p:sp>
      <p:pic>
        <p:nvPicPr>
          <p:cNvPr id="4" name="Picture 3" descr="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C1E59D04-7EA0-214D-A713-499DA74E2E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8" b="-7498"/>
          <a:stretch/>
        </p:blipFill>
        <p:spPr>
          <a:xfrm>
            <a:off x="5828330" y="1675590"/>
            <a:ext cx="2179118" cy="2045702"/>
          </a:xfrm>
          <a:prstGeom prst="rect">
            <a:avLst/>
          </a:prstGeom>
        </p:spPr>
      </p:pic>
      <p:pic>
        <p:nvPicPr>
          <p:cNvPr id="12" name="Graphic 11" descr="Badge 1 with solid fill">
            <a:extLst>
              <a:ext uri="{FF2B5EF4-FFF2-40B4-BE49-F238E27FC236}">
                <a16:creationId xmlns:a16="http://schemas.microsoft.com/office/drawing/2014/main" id="{94E8F89A-2993-874A-8AFC-E004D6F9FE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8553" y="1689323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riblet"/>
          </a:sp3d>
        </p:spPr>
      </p:pic>
      <p:pic>
        <p:nvPicPr>
          <p:cNvPr id="14" name="Graphic 13" descr="Badge with solid fill">
            <a:extLst>
              <a:ext uri="{FF2B5EF4-FFF2-40B4-BE49-F238E27FC236}">
                <a16:creationId xmlns:a16="http://schemas.microsoft.com/office/drawing/2014/main" id="{FBD58E8C-1387-C84E-A917-C952918FCD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6886" y="2901412"/>
            <a:ext cx="914400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10753A30-A06E-884A-A916-B814AC22F7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6886" y="4334157"/>
            <a:ext cx="914400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737D046-943F-BE47-9021-D9F874C81FDE}"/>
              </a:ext>
            </a:extLst>
          </p:cNvPr>
          <p:cNvSpPr txBox="1"/>
          <p:nvPr/>
        </p:nvSpPr>
        <p:spPr>
          <a:xfrm>
            <a:off x="1468712" y="1884913"/>
            <a:ext cx="4393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U</a:t>
            </a:r>
            <a:r>
              <a:rPr lang="en-HR" sz="2800" b="1" dirty="0"/>
              <a:t>VOD </a:t>
            </a:r>
            <a:r>
              <a:rPr lang="en-HR" sz="2800" dirty="0"/>
              <a:t>– otkrivanje problema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492C95-B55F-6846-BA83-8265D72600FE}"/>
              </a:ext>
            </a:extLst>
          </p:cNvPr>
          <p:cNvSpPr txBox="1"/>
          <p:nvPr/>
        </p:nvSpPr>
        <p:spPr>
          <a:xfrm>
            <a:off x="1421775" y="3150334"/>
            <a:ext cx="50634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GLAVNI DIO </a:t>
            </a:r>
            <a:r>
              <a:rPr lang="en-HR" sz="2800" dirty="0"/>
              <a:t>– traganje za rješenjem; mogućnosti rješavanja problema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20BEE6-C406-E343-BB4E-41D0DFD2B9BA}"/>
              </a:ext>
            </a:extLst>
          </p:cNvPr>
          <p:cNvSpPr txBox="1"/>
          <p:nvPr/>
        </p:nvSpPr>
        <p:spPr>
          <a:xfrm>
            <a:off x="1428784" y="4679693"/>
            <a:ext cx="43938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ZAKLJUČAK </a:t>
            </a:r>
            <a:r>
              <a:rPr lang="en-HR" sz="2800" dirty="0"/>
              <a:t>– odabir rješenja problema</a:t>
            </a:r>
          </a:p>
        </p:txBody>
      </p:sp>
    </p:spTree>
    <p:extLst>
      <p:ext uri="{BB962C8B-B14F-4D97-AF65-F5344CB8AC3E}">
        <p14:creationId xmlns:p14="http://schemas.microsoft.com/office/powerpoint/2010/main" val="315846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446280" y="1553019"/>
            <a:ext cx="3377821" cy="333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346" y="531177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9006972" y="2767786"/>
            <a:ext cx="2256436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NAUČI VIŠE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0DD3D6B-7AA0-884A-B304-06DC86940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45" y="1858348"/>
            <a:ext cx="4454345" cy="31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3B8CA4-C07C-184A-94A4-8FE202928823}"/>
              </a:ext>
            </a:extLst>
          </p:cNvPr>
          <p:cNvSpPr txBox="1"/>
          <p:nvPr/>
        </p:nvSpPr>
        <p:spPr>
          <a:xfrm>
            <a:off x="2463918" y="452120"/>
            <a:ext cx="81309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dirty="0"/>
              <a:t>Koliko je važno dobro izabrati sugovornika? </a:t>
            </a:r>
            <a:r>
              <a:rPr lang="hr-HR" sz="2800" dirty="0"/>
              <a:t>Tko sve može biti sugovornik?</a:t>
            </a:r>
            <a:endParaRPr lang="en-H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19906B-848C-ED44-B51A-6F5F733C3898}"/>
              </a:ext>
            </a:extLst>
          </p:cNvPr>
          <p:cNvSpPr/>
          <p:nvPr/>
        </p:nvSpPr>
        <p:spPr>
          <a:xfrm>
            <a:off x="4783161" y="1833162"/>
            <a:ext cx="34924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Sugovornici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trebaju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biti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stručnjaci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koji 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imaju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šira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saznanja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komentiraju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problem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nude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rješenja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414993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717694" y="1107267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303" y="5200791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2A7E2F6E-0D5F-2F4E-870D-621BA9FC31F2}"/>
              </a:ext>
            </a:extLst>
          </p:cNvPr>
          <p:cNvSpPr txBox="1"/>
          <p:nvPr/>
        </p:nvSpPr>
        <p:spPr>
          <a:xfrm>
            <a:off x="7689443" y="1705955"/>
            <a:ext cx="3796496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TOČNO PIŠI I GOVORI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AB7A3B-DF55-3D4F-B245-CEB97F617C50}"/>
              </a:ext>
            </a:extLst>
          </p:cNvPr>
          <p:cNvSpPr/>
          <p:nvPr/>
        </p:nvSpPr>
        <p:spPr>
          <a:xfrm>
            <a:off x="1853184" y="591367"/>
            <a:ext cx="6498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Što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znači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skratiti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izjavu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Što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autorizacija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6A3B7D-67A5-924E-AFF1-4DA176A99B5B}"/>
              </a:ext>
            </a:extLst>
          </p:cNvPr>
          <p:cNvSpPr txBox="1"/>
          <p:nvPr/>
        </p:nvSpPr>
        <p:spPr>
          <a:xfrm>
            <a:off x="8436864" y="2407119"/>
            <a:ext cx="2487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B050"/>
                </a:solidFill>
              </a:rPr>
              <a:t>O</a:t>
            </a:r>
            <a:r>
              <a:rPr lang="en-HR" sz="2800" b="1" dirty="0">
                <a:solidFill>
                  <a:srgbClr val="00B050"/>
                </a:solidFill>
              </a:rPr>
              <a:t>BLIKOVANJE IZJAVE SUGOVORNIKA</a:t>
            </a:r>
          </a:p>
        </p:txBody>
      </p:sp>
      <p:pic>
        <p:nvPicPr>
          <p:cNvPr id="9" name="Picture 8" descr="A picture containing person, young, posing&#10;&#10;Description automatically generated">
            <a:extLst>
              <a:ext uri="{FF2B5EF4-FFF2-40B4-BE49-F238E27FC236}">
                <a16:creationId xmlns:a16="http://schemas.microsoft.com/office/drawing/2014/main" id="{E55A1840-3FD9-7949-88F2-20355390CF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7" b="-4887"/>
          <a:stretch/>
        </p:blipFill>
        <p:spPr>
          <a:xfrm>
            <a:off x="425450" y="1627066"/>
            <a:ext cx="2061718" cy="25565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99B17F5-B633-364B-90B7-24937D39D5A0}"/>
              </a:ext>
            </a:extLst>
          </p:cNvPr>
          <p:cNvSpPr/>
          <p:nvPr/>
        </p:nvSpPr>
        <p:spPr>
          <a:xfrm>
            <a:off x="2796703" y="1829028"/>
            <a:ext cx="43729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autor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može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skratiti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izjavu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, no to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nikako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ne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smije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učiniti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do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neprepoznatljivosti</a:t>
            </a:r>
            <a:endParaRPr lang="en-H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9C03BB-D525-FA46-A274-10B22B92007D}"/>
              </a:ext>
            </a:extLst>
          </p:cNvPr>
          <p:cNvSpPr/>
          <p:nvPr/>
        </p:nvSpPr>
        <p:spPr>
          <a:xfrm>
            <a:off x="2815399" y="3831333"/>
            <a:ext cx="4689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skraćenu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izjavu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može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poslati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sugovorniku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pregled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odobrenje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en-US" sz="2800" b="1" dirty="0" err="1">
                <a:solidFill>
                  <a:srgbClr val="FF7E79"/>
                </a:solidFill>
                <a:latin typeface="Calibri" panose="020F0502020204030204" pitchFamily="34" charset="0"/>
              </a:rPr>
              <a:t>autorizacija</a:t>
            </a:r>
            <a:r>
              <a:rPr lang="en-US" sz="2800" b="1" dirty="0">
                <a:solidFill>
                  <a:srgbClr val="FF7E79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262211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717695" y="1223657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065" y="5436646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D9DEA48B-E4D8-964A-947E-16143522C4DA}"/>
              </a:ext>
            </a:extLst>
          </p:cNvPr>
          <p:cNvSpPr txBox="1"/>
          <p:nvPr/>
        </p:nvSpPr>
        <p:spPr>
          <a:xfrm>
            <a:off x="8271097" y="2558711"/>
            <a:ext cx="2634745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UVJEŽBAVANJE</a:t>
            </a:r>
          </a:p>
        </p:txBody>
      </p:sp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449E5DB-D329-8242-BC3D-89FE94011F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09" y="1894402"/>
            <a:ext cx="1961751" cy="24981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93EC1C-9E1E-1645-9526-C5589AB5A9CC}"/>
              </a:ext>
            </a:extLst>
          </p:cNvPr>
          <p:cNvSpPr/>
          <p:nvPr/>
        </p:nvSpPr>
        <p:spPr>
          <a:xfrm>
            <a:off x="2363603" y="1780955"/>
            <a:ext cx="54864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Napiši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problemski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članak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od 250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riječi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jednu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od tri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teme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kojima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razgovarao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/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razgovarala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suučenicima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u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razrednom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odjelu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 </a:t>
            </a:r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 err="1"/>
              <a:t>Obrati</a:t>
            </a:r>
            <a:r>
              <a:rPr lang="en-US" sz="2800" dirty="0"/>
              <a:t> </a:t>
            </a:r>
            <a:r>
              <a:rPr lang="en-US" sz="2800" dirty="0" err="1"/>
              <a:t>pozornost</a:t>
            </a:r>
            <a:r>
              <a:rPr lang="en-US" sz="2800" dirty="0"/>
              <a:t> </a:t>
            </a:r>
            <a:r>
              <a:rPr lang="en-US" sz="2800" dirty="0" err="1"/>
              <a:t>na</a:t>
            </a:r>
            <a:r>
              <a:rPr lang="en-US" sz="2800" dirty="0"/>
              <a:t> </a:t>
            </a:r>
            <a:r>
              <a:rPr lang="en-US" sz="2800" dirty="0" err="1"/>
              <a:t>način</a:t>
            </a:r>
            <a:r>
              <a:rPr lang="en-US" sz="2800" dirty="0"/>
              <a:t> </a:t>
            </a:r>
            <a:r>
              <a:rPr lang="en-US" sz="2800" dirty="0" err="1"/>
              <a:t>predstavljanja</a:t>
            </a:r>
            <a:r>
              <a:rPr lang="en-US" sz="2800" dirty="0"/>
              <a:t> </a:t>
            </a:r>
            <a:r>
              <a:rPr lang="en-US" sz="2800" dirty="0" err="1"/>
              <a:t>problema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strukturu</a:t>
            </a:r>
            <a:r>
              <a:rPr lang="en-US" sz="2800" dirty="0"/>
              <a:t>.</a:t>
            </a:r>
            <a:endParaRPr lang="en-HR" sz="2800" dirty="0"/>
          </a:p>
        </p:txBody>
      </p:sp>
    </p:spTree>
    <p:extLst>
      <p:ext uri="{BB962C8B-B14F-4D97-AF65-F5344CB8AC3E}">
        <p14:creationId xmlns:p14="http://schemas.microsoft.com/office/powerpoint/2010/main" val="1379680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260</Words>
  <Application>Microsoft Macintosh PowerPoint</Application>
  <PresentationFormat>Widescreen</PresentationFormat>
  <Paragraphs>36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Impact</vt:lpstr>
      <vt:lpstr>Segoe UI Black</vt:lpstr>
      <vt:lpstr>Tema sustava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Anita Šojat</dc:creator>
  <cp:lastModifiedBy>Zrinka Jurčević</cp:lastModifiedBy>
  <cp:revision>3</cp:revision>
  <dcterms:created xsi:type="dcterms:W3CDTF">2021-03-09T17:51:49Z</dcterms:created>
  <dcterms:modified xsi:type="dcterms:W3CDTF">2021-05-09T18:28:30Z</dcterms:modified>
</cp:coreProperties>
</file>